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5" r:id="rId9"/>
    <p:sldId id="275" r:id="rId10"/>
    <p:sldId id="264" r:id="rId11"/>
    <p:sldId id="269" r:id="rId12"/>
    <p:sldId id="273" r:id="rId13"/>
    <p:sldId id="267" r:id="rId14"/>
    <p:sldId id="279" r:id="rId15"/>
    <p:sldId id="283" r:id="rId16"/>
    <p:sldId id="278" r:id="rId17"/>
    <p:sldId id="266" r:id="rId18"/>
    <p:sldId id="282" r:id="rId19"/>
    <p:sldId id="268" r:id="rId20"/>
    <p:sldId id="277" r:id="rId21"/>
    <p:sldId id="284" r:id="rId22"/>
    <p:sldId id="261" r:id="rId23"/>
    <p:sldId id="274" r:id="rId24"/>
    <p:sldId id="281" r:id="rId25"/>
    <p:sldId id="271" r:id="rId26"/>
    <p:sldId id="272" r:id="rId27"/>
    <p:sldId id="285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52" autoAdjust="0"/>
    <p:restoredTop sz="79015" autoAdjust="0"/>
  </p:normalViewPr>
  <p:slideViewPr>
    <p:cSldViewPr snapToGrid="0">
      <p:cViewPr varScale="1">
        <p:scale>
          <a:sx n="58" d="100"/>
          <a:sy n="58" d="100"/>
        </p:scale>
        <p:origin x="104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6B0ABD-4DD1-46FC-B9E9-4CA85305C240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28DDE-DC5E-4282-87F9-DD796E3A388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6337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63749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933056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17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49124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19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920613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22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07893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25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75131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91936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KU2  Knowledge and understanding of the nature and causes of social change. 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IA2    Investigation and analysis of ways in which power structures operate in societies. 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EC1   Evaluation and use of evidence from a range of sources and perspectives, with appropriate acknowledgment of sources.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EC2   Communication of informed ideas about societies and social and cultural issues.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94622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754911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 smtClean="0"/>
              <a:t>Global</a:t>
            </a:r>
            <a:r>
              <a:rPr lang="en-AU" baseline="0" dirty="0" smtClean="0"/>
              <a:t> Education Centre poster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6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219160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dirty="0" smtClean="0">
              <a:latin typeface="Franklin Gothic Medium" panose="020B0603020102020204" pitchFamily="34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24472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8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86548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3208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28DDE-DC5E-4282-87F9-DD796E3A388C}" type="slidenum">
              <a:rPr lang="en-AU" smtClean="0"/>
              <a:t>13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24773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72540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726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16938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37385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937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152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45456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0785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5131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91593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5638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2854D-014A-4537-AFA8-13216878AEE8}" type="datetimeFigureOut">
              <a:rPr lang="en-AU" smtClean="0"/>
              <a:t>24/02/2018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8E2CA-1D36-4692-87C3-89E7CCC2339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0475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elspethgrant@weebly.com" TargetMode="External"/><Relationship Id="rId2" Type="http://schemas.openxmlformats.org/officeDocument/2006/relationships/hyperlink" Target="mailto:elspeth.grant939@schools.sa.edu.au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BxN9E5f7pc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image" Target="../media/image30.png"/><Relationship Id="rId21" Type="http://schemas.openxmlformats.org/officeDocument/2006/relationships/image" Target="../media/image48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29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24" Type="http://schemas.openxmlformats.org/officeDocument/2006/relationships/image" Target="../media/image51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23" Type="http://schemas.openxmlformats.org/officeDocument/2006/relationships/image" Target="../media/image50.png"/><Relationship Id="rId10" Type="http://schemas.openxmlformats.org/officeDocument/2006/relationships/image" Target="../media/image37.png"/><Relationship Id="rId19" Type="http://schemas.openxmlformats.org/officeDocument/2006/relationships/image" Target="../media/image46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Relationship Id="rId22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elspethgrant.weebly.com/folio-4-global-goals1.html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Mdm49_rUMgo" TargetMode="Externa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pn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orldslargestlesson.globalgoals.org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vimeo.com/176329576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dLqiTvFwJk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87572" y="4629778"/>
            <a:ext cx="5666509" cy="1655762"/>
          </a:xfrm>
        </p:spPr>
        <p:txBody>
          <a:bodyPr>
            <a:noAutofit/>
          </a:bodyPr>
          <a:lstStyle/>
          <a:p>
            <a:pPr algn="l"/>
            <a:r>
              <a:rPr lang="en-AU" sz="3200" dirty="0" smtClean="0">
                <a:latin typeface="Franklin Gothic Medium" panose="020B0603020102020204" pitchFamily="34" charset="0"/>
              </a:rPr>
              <a:t>Elspeth Grant</a:t>
            </a:r>
          </a:p>
          <a:p>
            <a:pPr algn="l"/>
            <a:r>
              <a:rPr lang="en-AU" dirty="0" smtClean="0">
                <a:latin typeface="Franklin Gothic Medium" panose="020B0603020102020204" pitchFamily="34" charset="0"/>
              </a:rPr>
              <a:t>Golden Grove High School</a:t>
            </a:r>
          </a:p>
          <a:p>
            <a:pPr algn="l"/>
            <a:r>
              <a:rPr lang="en-AU" dirty="0" smtClean="0">
                <a:latin typeface="Franklin Gothic Medium" panose="020B0603020102020204" pitchFamily="34" charset="0"/>
                <a:hlinkClick r:id="rId2"/>
              </a:rPr>
              <a:t>elspeth.grant939@schools.sa.edu.au</a:t>
            </a:r>
            <a:endParaRPr lang="en-AU" dirty="0" smtClean="0">
              <a:latin typeface="Franklin Gothic Medium" panose="020B0603020102020204" pitchFamily="34" charset="0"/>
            </a:endParaRPr>
          </a:p>
          <a:p>
            <a:pPr algn="l"/>
            <a:r>
              <a:rPr lang="en-AU" dirty="0">
                <a:latin typeface="Franklin Gothic Medium" panose="020B0603020102020204" pitchFamily="34" charset="0"/>
                <a:hlinkClick r:id="rId3"/>
              </a:rPr>
              <a:t>elspethgrant@weebly.com</a:t>
            </a:r>
            <a:r>
              <a:rPr lang="en-AU" dirty="0">
                <a:latin typeface="Franklin Gothic Medium" panose="020B0603020102020204" pitchFamily="34" charset="0"/>
              </a:rPr>
              <a:t/>
            </a:r>
            <a:br>
              <a:rPr lang="en-AU" dirty="0">
                <a:latin typeface="Franklin Gothic Medium" panose="020B0603020102020204" pitchFamily="34" charset="0"/>
              </a:rPr>
            </a:br>
            <a:r>
              <a:rPr lang="en-AU" sz="1800" dirty="0">
                <a:latin typeface="Franklin Gothic Medium" panose="020B0603020102020204" pitchFamily="34" charset="0"/>
              </a:rPr>
              <a:t>(no www, check spelling, no .au</a:t>
            </a:r>
            <a:r>
              <a:rPr lang="en-AU" sz="1800" dirty="0" smtClean="0">
                <a:latin typeface="Franklin Gothic Medium" panose="020B0603020102020204" pitchFamily="34" charset="0"/>
              </a:rPr>
              <a:t>)</a:t>
            </a:r>
            <a:endParaRPr lang="en-AU" sz="1800" dirty="0">
              <a:latin typeface="Franklin Gothic Medium" panose="020B0603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58238" y="3004703"/>
            <a:ext cx="289322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AU" dirty="0">
                <a:latin typeface="Franklin Gothic Medium" panose="020B0603020102020204" pitchFamily="34" charset="0"/>
              </a:rPr>
              <a:t>HASS SA Conference </a:t>
            </a:r>
            <a:r>
              <a:rPr lang="en-AU" dirty="0" smtClean="0">
                <a:latin typeface="Franklin Gothic Medium" panose="020B0603020102020204" pitchFamily="34" charset="0"/>
              </a:rPr>
              <a:t>2018</a:t>
            </a:r>
            <a:endParaRPr lang="en-AU" dirty="0">
              <a:latin typeface="Franklin Gothic Medium" panose="020B0603020102020204" pitchFamily="34" charset="0"/>
            </a:endParaRPr>
          </a:p>
          <a:p>
            <a:r>
              <a:rPr lang="en-AU" sz="2400" i="1" dirty="0">
                <a:latin typeface="Franklin Gothic Medium" panose="020B0603020102020204" pitchFamily="34" charset="0"/>
              </a:rPr>
              <a:t>HASS for </a:t>
            </a:r>
            <a:r>
              <a:rPr lang="en-AU" sz="2400" i="1" dirty="0" smtClean="0">
                <a:latin typeface="Franklin Gothic Medium" panose="020B0603020102020204" pitchFamily="34" charset="0"/>
              </a:rPr>
              <a:t>a Fairer</a:t>
            </a:r>
            <a:br>
              <a:rPr lang="en-AU" sz="2400" i="1" dirty="0" smtClean="0">
                <a:latin typeface="Franklin Gothic Medium" panose="020B0603020102020204" pitchFamily="34" charset="0"/>
              </a:rPr>
            </a:br>
            <a:r>
              <a:rPr lang="en-AU" sz="2400" i="1" dirty="0" smtClean="0">
                <a:latin typeface="Franklin Gothic Medium" panose="020B0603020102020204" pitchFamily="34" charset="0"/>
              </a:rPr>
              <a:t>and </a:t>
            </a:r>
            <a:r>
              <a:rPr lang="en-AU" sz="2400" i="1" dirty="0">
                <a:latin typeface="Franklin Gothic Medium" panose="020B0603020102020204" pitchFamily="34" charset="0"/>
              </a:rPr>
              <a:t>Healthier </a:t>
            </a:r>
            <a:r>
              <a:rPr lang="en-AU" sz="2400" i="1" dirty="0" smtClean="0">
                <a:latin typeface="Franklin Gothic Medium" panose="020B0603020102020204" pitchFamily="34" charset="0"/>
              </a:rPr>
              <a:t>Planet</a:t>
            </a:r>
            <a:endParaRPr lang="en-AU" sz="2400" i="1" dirty="0">
              <a:latin typeface="Franklin Gothic Medium" panose="020B06030201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253" y="3191756"/>
            <a:ext cx="1174112" cy="11694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44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975" y="-87832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Looking forward, looking back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2300" y="1004888"/>
            <a:ext cx="4655780" cy="5853112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2000 compared with 2015</a:t>
            </a:r>
            <a:br>
              <a:rPr lang="en-AU" dirty="0" smtClean="0">
                <a:latin typeface="Franklin Gothic Medium" panose="020B0603020102020204" pitchFamily="34" charset="0"/>
              </a:rPr>
            </a:br>
            <a:r>
              <a:rPr lang="en-AU" dirty="0" smtClean="0">
                <a:latin typeface="Franklin Gothic Medium" panose="020B0603020102020204" pitchFamily="34" charset="0"/>
              </a:rPr>
              <a:t>(KU2 Social Change)</a:t>
            </a:r>
          </a:p>
          <a:p>
            <a:pPr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8 MDGs, 17 GGs</a:t>
            </a:r>
          </a:p>
          <a:p>
            <a:pPr lvl="1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Deeper consultation via</a:t>
            </a:r>
            <a:br>
              <a:rPr lang="en-AU" dirty="0" smtClean="0">
                <a:latin typeface="Franklin Gothic Medium" panose="020B0603020102020204" pitchFamily="34" charset="0"/>
              </a:rPr>
            </a:br>
            <a:r>
              <a:rPr lang="en-AU" dirty="0" smtClean="0">
                <a:latin typeface="Franklin Gothic Medium" panose="020B0603020102020204" pitchFamily="34" charset="0"/>
              </a:rPr>
              <a:t>social media (more on this later)</a:t>
            </a:r>
          </a:p>
          <a:p>
            <a:pPr lvl="1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Shift from “developing nations”</a:t>
            </a:r>
          </a:p>
          <a:p>
            <a:pPr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What has changed?</a:t>
            </a:r>
          </a:p>
          <a:p>
            <a:pPr lvl="1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Peace and justice absent</a:t>
            </a:r>
          </a:p>
          <a:p>
            <a:pPr lvl="2">
              <a:lnSpc>
                <a:spcPct val="120000"/>
              </a:lnSpc>
            </a:pPr>
            <a:r>
              <a:rPr lang="en-AU" dirty="0">
                <a:latin typeface="Franklin Gothic Medium" panose="020B0603020102020204" pitchFamily="34" charset="0"/>
              </a:rPr>
              <a:t>C</a:t>
            </a:r>
            <a:r>
              <a:rPr lang="en-AU" dirty="0" smtClean="0">
                <a:latin typeface="Franklin Gothic Medium" panose="020B0603020102020204" pitchFamily="34" charset="0"/>
              </a:rPr>
              <a:t>onflicts since 2000</a:t>
            </a:r>
          </a:p>
          <a:p>
            <a:pPr lvl="1">
              <a:lnSpc>
                <a:spcPct val="120000"/>
              </a:lnSpc>
            </a:pPr>
            <a:r>
              <a:rPr lang="en-AU" dirty="0">
                <a:latin typeface="Franklin Gothic Medium" panose="020B0603020102020204" pitchFamily="34" charset="0"/>
              </a:rPr>
              <a:t>1</a:t>
            </a:r>
            <a:r>
              <a:rPr lang="en-AU" dirty="0" smtClean="0">
                <a:latin typeface="Franklin Gothic Medium" panose="020B0603020102020204" pitchFamily="34" charset="0"/>
              </a:rPr>
              <a:t> environmental MDG cf.</a:t>
            </a:r>
            <a:br>
              <a:rPr lang="en-AU" dirty="0" smtClean="0">
                <a:latin typeface="Franklin Gothic Medium" panose="020B0603020102020204" pitchFamily="34" charset="0"/>
              </a:rPr>
            </a:br>
            <a:r>
              <a:rPr lang="en-AU" dirty="0" smtClean="0">
                <a:latin typeface="Franklin Gothic Medium" panose="020B0603020102020204" pitchFamily="34" charset="0"/>
              </a:rPr>
              <a:t>6 explicit environmental GGs</a:t>
            </a:r>
          </a:p>
          <a:p>
            <a:pPr lvl="2">
              <a:lnSpc>
                <a:spcPct val="120000"/>
              </a:lnSpc>
            </a:pPr>
            <a:r>
              <a:rPr lang="en-AU" dirty="0">
                <a:latin typeface="Franklin Gothic Medium" panose="020B0603020102020204" pitchFamily="34" charset="0"/>
              </a:rPr>
              <a:t>S</a:t>
            </a:r>
            <a:r>
              <a:rPr lang="en-AU" dirty="0" smtClean="0">
                <a:latin typeface="Franklin Gothic Medium" panose="020B0603020102020204" pitchFamily="34" charset="0"/>
              </a:rPr>
              <a:t>cience and technology</a:t>
            </a:r>
          </a:p>
          <a:p>
            <a:pPr lvl="2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Awareness</a:t>
            </a:r>
            <a:endParaRPr lang="en-AU" dirty="0">
              <a:latin typeface="Franklin Gothic Medium" panose="020B06030201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What hasn’t changed?</a:t>
            </a:r>
          </a:p>
          <a:p>
            <a:pPr lvl="1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Last goal</a:t>
            </a:r>
          </a:p>
          <a:p>
            <a:pPr lvl="1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Note exact wording</a:t>
            </a:r>
          </a:p>
          <a:p>
            <a:pPr lvl="2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e.g. “extreme”, “primary”</a:t>
            </a:r>
          </a:p>
        </p:txBody>
      </p:sp>
      <p:pic>
        <p:nvPicPr>
          <p:cNvPr id="2050" name="Picture 2" descr="Image result for 9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535" y="-254001"/>
            <a:ext cx="3254465" cy="2622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arab spring lib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535" y="2310679"/>
            <a:ext cx="3254465" cy="238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Image result for refugee child on beach"/>
          <p:cNvSpPr>
            <a:spLocks noChangeAspect="1" noChangeArrowheads="1"/>
          </p:cNvSpPr>
          <p:nvPr/>
        </p:nvSpPr>
        <p:spPr bwMode="auto">
          <a:xfrm>
            <a:off x="155575" y="-776288"/>
            <a:ext cx="28956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5" name="AutoShape 8" descr="Image result for refugee child on beach"/>
          <p:cNvSpPr>
            <a:spLocks noChangeAspect="1" noChangeArrowheads="1"/>
          </p:cNvSpPr>
          <p:nvPr/>
        </p:nvSpPr>
        <p:spPr bwMode="auto">
          <a:xfrm>
            <a:off x="307975" y="-623888"/>
            <a:ext cx="2895600" cy="162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8" name="AutoShape 14" descr="Image result for refugee child on beach"/>
          <p:cNvSpPr>
            <a:spLocks noChangeAspect="1" noChangeArrowheads="1"/>
          </p:cNvSpPr>
          <p:nvPr/>
        </p:nvSpPr>
        <p:spPr bwMode="auto">
          <a:xfrm>
            <a:off x="307975" y="-677863"/>
            <a:ext cx="2895600" cy="173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" name="AutoShape 18" descr="https://i.guim.co.uk/img/media/ac26a2e9ac3d922fb415f2443807fa7f9b627094/0_142_2464_1478/master/2464.jpg?w=700&amp;q=55&amp;auto=format&amp;usm=12&amp;fit=max&amp;s=3c3009a7024a01c4aab6f2ce462c2019"/>
          <p:cNvSpPr>
            <a:spLocks noChangeAspect="1" noChangeArrowheads="1"/>
          </p:cNvSpPr>
          <p:nvPr/>
        </p:nvSpPr>
        <p:spPr bwMode="auto">
          <a:xfrm>
            <a:off x="155575" y="-1766888"/>
            <a:ext cx="6153150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200" y="4698000"/>
            <a:ext cx="3600000" cy="216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0" t="57819" r="32000" b="1334"/>
          <a:stretch/>
        </p:blipFill>
        <p:spPr>
          <a:xfrm>
            <a:off x="5192405" y="4358476"/>
            <a:ext cx="2606291" cy="21292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0" t="7946" r="11843" b="8469"/>
          <a:stretch/>
        </p:blipFill>
        <p:spPr>
          <a:xfrm>
            <a:off x="4434681" y="1436040"/>
            <a:ext cx="4281538" cy="2552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4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72" y="431800"/>
            <a:ext cx="10515600" cy="13255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Ranking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272" y="1757363"/>
            <a:ext cx="3835400" cy="435133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AU" dirty="0">
                <a:solidFill>
                  <a:srgbClr val="FF0000"/>
                </a:solidFill>
                <a:latin typeface="Franklin Gothic Medium" panose="020B0603020102020204" pitchFamily="34" charset="0"/>
              </a:rPr>
              <a:t>Promoting familiarity and encouraging thinking from different perspectives</a:t>
            </a:r>
            <a:endParaRPr lang="en-AU" dirty="0" smtClean="0">
              <a:latin typeface="Franklin Gothic Medium" panose="020B06030201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Most/Least Important</a:t>
            </a:r>
          </a:p>
          <a:p>
            <a:pPr lvl="1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Whole world</a:t>
            </a:r>
          </a:p>
          <a:p>
            <a:pPr lvl="1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Our community</a:t>
            </a:r>
          </a:p>
          <a:p>
            <a:pPr lvl="1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Australia</a:t>
            </a:r>
          </a:p>
          <a:p>
            <a:pPr lvl="1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Pick another country</a:t>
            </a:r>
          </a:p>
          <a:p>
            <a:pPr lvl="1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Your grandparents</a:t>
            </a:r>
          </a:p>
          <a:p>
            <a:pPr lvl="1">
              <a:lnSpc>
                <a:spcPct val="12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Your grandchildren</a:t>
            </a:r>
          </a:p>
          <a:p>
            <a:pPr>
              <a:lnSpc>
                <a:spcPct val="120000"/>
              </a:lnSpc>
            </a:pPr>
            <a:endParaRPr lang="en-AU" dirty="0" smtClean="0"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0" y="1757363"/>
            <a:ext cx="751840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46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27" t="18223" r="31461" b="26280"/>
          <a:stretch/>
        </p:blipFill>
        <p:spPr>
          <a:xfrm rot="5225347">
            <a:off x="5342908" y="888640"/>
            <a:ext cx="5163410" cy="51149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71153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329"/>
            <a:ext cx="10550769" cy="59321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460" y="-207374"/>
            <a:ext cx="8446477" cy="13255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World’s Largest Lesson begins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701" y="-520112"/>
            <a:ext cx="3099189" cy="309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12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7439" y="2286000"/>
            <a:ext cx="731956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 smtClean="0">
                <a:solidFill>
                  <a:srgbClr val="FF0000"/>
                </a:solidFill>
              </a:rPr>
              <a:t>Video</a:t>
            </a:r>
          </a:p>
          <a:p>
            <a:r>
              <a:rPr lang="en-AU" sz="4400" i="1" dirty="0" smtClean="0">
                <a:solidFill>
                  <a:srgbClr val="FF0000"/>
                </a:solidFill>
              </a:rPr>
              <a:t>World’s Largest Lesson (2015)</a:t>
            </a:r>
          </a:p>
          <a:p>
            <a:r>
              <a:rPr lang="en-AU" sz="4400" dirty="0">
                <a:solidFill>
                  <a:srgbClr val="FF0000"/>
                </a:solidFill>
                <a:hlinkClick r:id="rId3"/>
              </a:rPr>
              <a:t>https://</a:t>
            </a:r>
            <a:r>
              <a:rPr lang="en-AU" sz="4400" dirty="0" smtClean="0">
                <a:solidFill>
                  <a:srgbClr val="FF0000"/>
                </a:solidFill>
                <a:hlinkClick r:id="rId3"/>
              </a:rPr>
              <a:t>youtu.be/cBxN9E5f7pc</a:t>
            </a:r>
            <a:r>
              <a:rPr lang="en-AU" sz="4400" dirty="0" smtClean="0">
                <a:solidFill>
                  <a:srgbClr val="FF0000"/>
                </a:solidFill>
              </a:rPr>
              <a:t> </a:t>
            </a:r>
            <a:endParaRPr lang="en-A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72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5600" y="1119352"/>
            <a:ext cx="5486400" cy="347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96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3111" y="5058000"/>
            <a:ext cx="1805769" cy="180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11" y="1800000"/>
            <a:ext cx="1805769" cy="180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688" y="1800000"/>
            <a:ext cx="1805769" cy="18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611" y="0"/>
            <a:ext cx="1800000" cy="180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918" y="0"/>
            <a:ext cx="1800000" cy="180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1918" y="0"/>
            <a:ext cx="1800000" cy="180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4765" y="1800000"/>
            <a:ext cx="1805769" cy="180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0611" y="3483124"/>
            <a:ext cx="1805769" cy="180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7801" y="3521483"/>
            <a:ext cx="1805769" cy="180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73918" y="0"/>
            <a:ext cx="1800000" cy="180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5918" y="0"/>
            <a:ext cx="1800000" cy="180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338880" y="0"/>
            <a:ext cx="1800000" cy="180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52285" y="3521483"/>
            <a:ext cx="1800000" cy="180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60611" y="5058000"/>
            <a:ext cx="1800000" cy="180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08956" y="5058000"/>
            <a:ext cx="1800000" cy="180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139994" y="5058000"/>
            <a:ext cx="1800000" cy="180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02072" y="5058000"/>
            <a:ext cx="1800000" cy="180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630784" y="3521483"/>
            <a:ext cx="1800000" cy="180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94534" y="1800000"/>
            <a:ext cx="1800000" cy="180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856611" y="1800000"/>
            <a:ext cx="1800000" cy="180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338880" y="1800000"/>
            <a:ext cx="1800000" cy="180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871033" y="5058000"/>
            <a:ext cx="1800000" cy="180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338880" y="3600000"/>
            <a:ext cx="1800000" cy="180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41621" y="3600000"/>
            <a:ext cx="1800000" cy="1800000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 rot="16200000">
            <a:off x="9995562" y="5621140"/>
            <a:ext cx="2457724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800" dirty="0">
                <a:solidFill>
                  <a:schemeClr val="bg2"/>
                </a:solidFill>
              </a:rPr>
              <a:t>http://worldslargestlesson.globalgoals.org/languages/</a:t>
            </a:r>
          </a:p>
        </p:txBody>
      </p:sp>
    </p:spTree>
    <p:extLst>
      <p:ext uri="{BB962C8B-B14F-4D97-AF65-F5344CB8AC3E}">
        <p14:creationId xmlns:p14="http://schemas.microsoft.com/office/powerpoint/2010/main" val="2641308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046" y="34063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Phase 1 – Raising Awareness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046" y="1359626"/>
            <a:ext cx="10515600" cy="4351338"/>
          </a:xfrm>
        </p:spPr>
        <p:txBody>
          <a:bodyPr>
            <a:noAutofit/>
          </a:bodyPr>
          <a:lstStyle/>
          <a:p>
            <a:r>
              <a:rPr lang="en-AU" sz="3200" dirty="0" smtClean="0">
                <a:latin typeface="Franklin Gothic Medium" panose="020B0603020102020204" pitchFamily="34" charset="0"/>
              </a:rPr>
              <a:t>IA2 Power Structures</a:t>
            </a:r>
          </a:p>
          <a:p>
            <a:r>
              <a:rPr lang="en-AU" sz="3200" dirty="0" smtClean="0">
                <a:latin typeface="Franklin Gothic Medium" panose="020B0603020102020204" pitchFamily="34" charset="0"/>
              </a:rPr>
              <a:t>#</a:t>
            </a:r>
            <a:r>
              <a:rPr lang="en-AU" sz="3200" dirty="0" err="1" smtClean="0">
                <a:latin typeface="Franklin Gothic Medium" panose="020B0603020102020204" pitchFamily="34" charset="0"/>
              </a:rPr>
              <a:t>TellEveryone</a:t>
            </a:r>
            <a:r>
              <a:rPr lang="en-AU" sz="3200" dirty="0" smtClean="0">
                <a:latin typeface="Franklin Gothic Medium" panose="020B0603020102020204" pitchFamily="34" charset="0"/>
              </a:rPr>
              <a:t> campaign</a:t>
            </a:r>
            <a:endParaRPr lang="en-AU" sz="1600" dirty="0">
              <a:latin typeface="Franklin Gothic Medium" panose="020B0603020102020204" pitchFamily="34" charset="0"/>
            </a:endParaRPr>
          </a:p>
          <a:p>
            <a:pPr lvl="1"/>
            <a:r>
              <a:rPr lang="en-AU" dirty="0" smtClean="0">
                <a:latin typeface="Franklin Gothic Medium" panose="020B0603020102020204" pitchFamily="34" charset="0"/>
              </a:rPr>
              <a:t>Empowerment through social media</a:t>
            </a:r>
          </a:p>
          <a:p>
            <a:r>
              <a:rPr lang="en-AU" sz="3200" dirty="0">
                <a:latin typeface="Franklin Gothic Medium" panose="020B0603020102020204" pitchFamily="34" charset="0"/>
              </a:rPr>
              <a:t>E</a:t>
            </a:r>
            <a:r>
              <a:rPr lang="en-AU" sz="3200" dirty="0" smtClean="0">
                <a:latin typeface="Franklin Gothic Medium" panose="020B0603020102020204" pitchFamily="34" charset="0"/>
              </a:rPr>
              <a:t>xploration of platforms</a:t>
            </a:r>
          </a:p>
          <a:p>
            <a:pPr lvl="1"/>
            <a:r>
              <a:rPr lang="en-AU" sz="1800" dirty="0">
                <a:latin typeface="Franklin Gothic Medium" panose="020B0603020102020204" pitchFamily="34" charset="0"/>
                <a:hlinkClick r:id="rId3"/>
              </a:rPr>
              <a:t>http://</a:t>
            </a:r>
            <a:r>
              <a:rPr lang="en-AU" sz="1800" dirty="0" smtClean="0">
                <a:latin typeface="Franklin Gothic Medium" panose="020B0603020102020204" pitchFamily="34" charset="0"/>
                <a:hlinkClick r:id="rId3"/>
              </a:rPr>
              <a:t>elspethgrant.weebly.com/folio-4-global-goals1.html</a:t>
            </a:r>
            <a:endParaRPr lang="en-AU" sz="1800" dirty="0" smtClean="0">
              <a:latin typeface="Franklin Gothic Medium" panose="020B0603020102020204" pitchFamily="34" charset="0"/>
            </a:endParaRPr>
          </a:p>
          <a:p>
            <a:r>
              <a:rPr lang="en-AU" sz="3600" dirty="0" smtClean="0">
                <a:latin typeface="Franklin Gothic Medium" panose="020B0603020102020204" pitchFamily="34" charset="0"/>
              </a:rPr>
              <a:t>Greater </a:t>
            </a:r>
            <a:r>
              <a:rPr lang="en-AU" sz="3600" dirty="0" smtClean="0">
                <a:latin typeface="Franklin Gothic Medium" panose="020B0603020102020204" pitchFamily="34" charset="0"/>
              </a:rPr>
              <a:t>reach</a:t>
            </a:r>
            <a:br>
              <a:rPr lang="en-AU" sz="3600" dirty="0" smtClean="0">
                <a:latin typeface="Franklin Gothic Medium" panose="020B0603020102020204" pitchFamily="34" charset="0"/>
              </a:rPr>
            </a:br>
            <a:r>
              <a:rPr lang="en-AU" dirty="0" smtClean="0">
                <a:latin typeface="Franklin Gothic Medium" panose="020B0603020102020204" pitchFamily="34" charset="0"/>
              </a:rPr>
              <a:t>(but to all?)</a:t>
            </a:r>
          </a:p>
          <a:p>
            <a:r>
              <a:rPr lang="en-AU" sz="3200" dirty="0" smtClean="0">
                <a:latin typeface="Franklin Gothic Medium" panose="020B0603020102020204" pitchFamily="34" charset="0"/>
              </a:rPr>
              <a:t>Target audience</a:t>
            </a:r>
          </a:p>
          <a:p>
            <a:pPr lvl="1"/>
            <a:r>
              <a:rPr lang="en-AU" dirty="0" smtClean="0">
                <a:latin typeface="Franklin Gothic Medium" panose="020B0603020102020204" pitchFamily="34" charset="0"/>
              </a:rPr>
              <a:t>How old will your</a:t>
            </a:r>
            <a:br>
              <a:rPr lang="en-AU" dirty="0" smtClean="0">
                <a:latin typeface="Franklin Gothic Medium" panose="020B0603020102020204" pitchFamily="34" charset="0"/>
              </a:rPr>
            </a:br>
            <a:r>
              <a:rPr lang="en-AU" dirty="0" smtClean="0">
                <a:latin typeface="Franklin Gothic Medium" panose="020B0603020102020204" pitchFamily="34" charset="0"/>
              </a:rPr>
              <a:t>students be in 2030?</a:t>
            </a:r>
          </a:p>
          <a:p>
            <a:r>
              <a:rPr lang="en-AU" sz="3200" dirty="0" err="1" smtClean="0">
                <a:latin typeface="Franklin Gothic Medium" panose="020B0603020102020204" pitchFamily="34" charset="0"/>
              </a:rPr>
              <a:t>Slactivism</a:t>
            </a:r>
            <a:endParaRPr lang="en-AU" sz="3200" dirty="0">
              <a:latin typeface="Franklin Gothic Medium" panose="020B0603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22039" r="8666" b="23253"/>
          <a:stretch/>
        </p:blipFill>
        <p:spPr>
          <a:xfrm>
            <a:off x="4840531" y="4439183"/>
            <a:ext cx="5684798" cy="2128345"/>
          </a:xfrm>
          <a:prstGeom prst="rect">
            <a:avLst/>
          </a:prstGeom>
        </p:spPr>
      </p:pic>
      <p:pic>
        <p:nvPicPr>
          <p:cNvPr id="2052" name="Picture 4" descr="Pic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422" y="415389"/>
            <a:ext cx="3807502" cy="3807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 rot="8568576">
            <a:off x="5579059" y="1254050"/>
            <a:ext cx="2115874" cy="1358190"/>
          </a:xfrm>
          <a:prstGeom prst="rightArrow">
            <a:avLst>
              <a:gd name="adj1" fmla="val 57016"/>
              <a:gd name="adj2" fmla="val 50000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AU" sz="1600" dirty="0" smtClean="0">
                <a:latin typeface="Franklin Gothic Book" panose="020B0503020102020204" pitchFamily="34" charset="0"/>
              </a:rPr>
              <a:t>DECD</a:t>
            </a:r>
            <a:br>
              <a:rPr lang="en-AU" sz="1600" dirty="0" smtClean="0">
                <a:latin typeface="Franklin Gothic Book" panose="020B0503020102020204" pitchFamily="34" charset="0"/>
              </a:rPr>
            </a:br>
            <a:r>
              <a:rPr lang="en-AU" sz="1600" dirty="0" err="1" smtClean="0">
                <a:latin typeface="Franklin Gothic Book" panose="020B0503020102020204" pitchFamily="34" charset="0"/>
              </a:rPr>
              <a:t>Yr</a:t>
            </a:r>
            <a:r>
              <a:rPr lang="en-AU" sz="1600" dirty="0" smtClean="0">
                <a:latin typeface="Franklin Gothic Book" panose="020B0503020102020204" pitchFamily="34" charset="0"/>
              </a:rPr>
              <a:t> 10</a:t>
            </a:r>
          </a:p>
          <a:p>
            <a:pPr algn="ctr"/>
            <a:r>
              <a:rPr lang="en-AU" sz="1600" dirty="0" smtClean="0">
                <a:latin typeface="Franklin Gothic Book" panose="020B0503020102020204" pitchFamily="34" charset="0"/>
              </a:rPr>
              <a:t>Eden Prize</a:t>
            </a:r>
          </a:p>
          <a:p>
            <a:pPr algn="ctr"/>
            <a:r>
              <a:rPr lang="en-AU" sz="1600" dirty="0" smtClean="0">
                <a:latin typeface="Franklin Gothic Book" panose="020B0503020102020204" pitchFamily="34" charset="0"/>
              </a:rPr>
              <a:t>2018</a:t>
            </a:r>
            <a:endParaRPr lang="en-AU" sz="16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87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544" y="0"/>
            <a:ext cx="7600013" cy="6845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46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255" y="248089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Phase 2 – Taking Action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255" y="1821740"/>
            <a:ext cx="6794500" cy="4702175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>
                <a:latin typeface="Franklin Gothic Medium" panose="020B0603020102020204" pitchFamily="34" charset="0"/>
              </a:rPr>
              <a:t>EC2 Communication of informed ideas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IA2 </a:t>
            </a:r>
            <a:r>
              <a:rPr lang="en-AU" dirty="0">
                <a:latin typeface="Franklin Gothic Medium" panose="020B0603020102020204" pitchFamily="34" charset="0"/>
              </a:rPr>
              <a:t>Investigation and analysis of ways in which </a:t>
            </a:r>
            <a:r>
              <a:rPr lang="en-AU" b="1" dirty="0">
                <a:latin typeface="Franklin Gothic Medium" panose="020B0603020102020204" pitchFamily="34" charset="0"/>
              </a:rPr>
              <a:t>power structures</a:t>
            </a:r>
            <a:r>
              <a:rPr lang="en-AU" dirty="0">
                <a:latin typeface="Franklin Gothic Medium" panose="020B0603020102020204" pitchFamily="34" charset="0"/>
              </a:rPr>
              <a:t> operate in </a:t>
            </a:r>
            <a:r>
              <a:rPr lang="en-AU" b="1" dirty="0" smtClean="0">
                <a:latin typeface="Franklin Gothic Medium" panose="020B0603020102020204" pitchFamily="34" charset="0"/>
              </a:rPr>
              <a:t>societies</a:t>
            </a:r>
            <a:endParaRPr lang="en-AU" dirty="0" smtClean="0">
              <a:latin typeface="Franklin Gothic Medium" panose="020B0603020102020204" pitchFamily="34" charset="0"/>
            </a:endParaRPr>
          </a:p>
          <a:p>
            <a:r>
              <a:rPr lang="en-AU" dirty="0" smtClean="0">
                <a:latin typeface="Franklin Gothic Medium" panose="020B0603020102020204" pitchFamily="34" charset="0"/>
              </a:rPr>
              <a:t>2016 – Infographic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2017 – New targets for each of the GGs </a:t>
            </a:r>
            <a:r>
              <a:rPr lang="en-AU" sz="2200" dirty="0" smtClean="0">
                <a:latin typeface="Franklin Gothic Medium" panose="020B0603020102020204" pitchFamily="34" charset="0"/>
              </a:rPr>
              <a:t>(169!)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Combined with students’ knowledge of social media (or maybe not)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Getting peers to take action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Justify approach</a:t>
            </a:r>
          </a:p>
          <a:p>
            <a:pPr lvl="1"/>
            <a:r>
              <a:rPr lang="en-AU" dirty="0" smtClean="0">
                <a:latin typeface="Franklin Gothic Medium" panose="020B0603020102020204" pitchFamily="34" charset="0"/>
              </a:rPr>
              <a:t>Encourages analysis of own work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Examples</a:t>
            </a:r>
            <a:endParaRPr lang="en-AU" dirty="0"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735" y="0"/>
            <a:ext cx="4900246" cy="693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85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65"/>
          <a:stretch/>
        </p:blipFill>
        <p:spPr>
          <a:xfrm>
            <a:off x="0" y="1216562"/>
            <a:ext cx="3890072" cy="50727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672" y="0"/>
            <a:ext cx="8074620" cy="1325563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First, about you!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672" y="1434565"/>
            <a:ext cx="7138261" cy="474950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2400" dirty="0" smtClean="0">
                <a:latin typeface="Franklin Gothic Medium" panose="020B0603020102020204" pitchFamily="34" charset="0"/>
              </a:rPr>
              <a:t>Have you participated in the</a:t>
            </a:r>
            <a:br>
              <a:rPr lang="en-AU" sz="2400" dirty="0" smtClean="0">
                <a:latin typeface="Franklin Gothic Medium" panose="020B0603020102020204" pitchFamily="34" charset="0"/>
              </a:rPr>
            </a:br>
            <a:r>
              <a:rPr lang="en-AU" sz="2400" dirty="0" smtClean="0">
                <a:latin typeface="Franklin Gothic Medium" panose="020B0603020102020204" pitchFamily="34" charset="0"/>
              </a:rPr>
              <a:t>World’s Largest Lesson?</a:t>
            </a:r>
          </a:p>
          <a:p>
            <a:pPr marL="0" indent="0">
              <a:lnSpc>
                <a:spcPct val="100000"/>
              </a:lnSpc>
              <a:buNone/>
            </a:pPr>
            <a:endParaRPr lang="en-AU" sz="2400" dirty="0" smtClean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AU" sz="2400" dirty="0" smtClean="0">
                <a:latin typeface="Franklin Gothic Medium" panose="020B0603020102020204" pitchFamily="34" charset="0"/>
              </a:rPr>
              <a:t>Existing knowledge about</a:t>
            </a:r>
            <a:br>
              <a:rPr lang="en-AU" sz="2400" dirty="0" smtClean="0">
                <a:latin typeface="Franklin Gothic Medium" panose="020B0603020102020204" pitchFamily="34" charset="0"/>
              </a:rPr>
            </a:br>
            <a:r>
              <a:rPr lang="en-AU" sz="2400" dirty="0" smtClean="0">
                <a:latin typeface="Franklin Gothic Medium" panose="020B0603020102020204" pitchFamily="34" charset="0"/>
              </a:rPr>
              <a:t>the Global Goals for</a:t>
            </a:r>
            <a:br>
              <a:rPr lang="en-AU" sz="2400" dirty="0" smtClean="0">
                <a:latin typeface="Franklin Gothic Medium" panose="020B0603020102020204" pitchFamily="34" charset="0"/>
              </a:rPr>
            </a:br>
            <a:r>
              <a:rPr lang="en-AU" sz="2400" dirty="0" smtClean="0">
                <a:latin typeface="Franklin Gothic Medium" panose="020B0603020102020204" pitchFamily="34" charset="0"/>
              </a:rPr>
              <a:t>Sustainable Development</a:t>
            </a:r>
          </a:p>
          <a:p>
            <a:pPr marL="0" indent="0">
              <a:lnSpc>
                <a:spcPct val="100000"/>
              </a:lnSpc>
              <a:buNone/>
            </a:pPr>
            <a:endParaRPr lang="en-AU" sz="2400" dirty="0" smtClean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AU" sz="2400" dirty="0" smtClean="0">
                <a:latin typeface="Franklin Gothic Medium" panose="020B0603020102020204" pitchFamily="34" charset="0"/>
              </a:rPr>
              <a:t>Year levels</a:t>
            </a:r>
          </a:p>
          <a:p>
            <a:pPr marL="0" indent="0">
              <a:lnSpc>
                <a:spcPct val="100000"/>
              </a:lnSpc>
              <a:buNone/>
            </a:pPr>
            <a:endParaRPr lang="en-AU" sz="2400" dirty="0" smtClean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AU" sz="2400" dirty="0" smtClean="0">
                <a:latin typeface="Franklin Gothic Medium" panose="020B0603020102020204" pitchFamily="34" charset="0"/>
              </a:rPr>
              <a:t>Teaching experience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93"/>
          <a:stretch/>
        </p:blipFill>
        <p:spPr>
          <a:xfrm>
            <a:off x="8343901" y="1216562"/>
            <a:ext cx="3848100" cy="5068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8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77439" y="2286000"/>
            <a:ext cx="802572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 smtClean="0">
                <a:solidFill>
                  <a:srgbClr val="FF0000"/>
                </a:solidFill>
              </a:rPr>
              <a:t>Video</a:t>
            </a:r>
          </a:p>
          <a:p>
            <a:r>
              <a:rPr lang="en-AU" sz="4400" i="1" dirty="0" smtClean="0">
                <a:solidFill>
                  <a:srgbClr val="FF0000"/>
                </a:solidFill>
              </a:rPr>
              <a:t>Numbers in Action</a:t>
            </a:r>
          </a:p>
          <a:p>
            <a:r>
              <a:rPr lang="en-AU" sz="4400" dirty="0">
                <a:solidFill>
                  <a:srgbClr val="FF0000"/>
                </a:solidFill>
                <a:hlinkClick r:id="rId2"/>
              </a:rPr>
              <a:t>https://</a:t>
            </a:r>
            <a:r>
              <a:rPr lang="en-AU" sz="4400" dirty="0" smtClean="0">
                <a:solidFill>
                  <a:srgbClr val="FF0000"/>
                </a:solidFill>
                <a:hlinkClick r:id="rId2"/>
              </a:rPr>
              <a:t>youtu.be/Mdm49_rUMgo</a:t>
            </a:r>
            <a:r>
              <a:rPr lang="en-AU" sz="4400" dirty="0" smtClean="0">
                <a:solidFill>
                  <a:srgbClr val="FF0000"/>
                </a:solidFill>
              </a:rPr>
              <a:t> </a:t>
            </a:r>
            <a:endParaRPr lang="en-A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56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0937"/>
            <a:ext cx="2282445" cy="333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099" y="3532937"/>
            <a:ext cx="2035149" cy="333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220" y="3532937"/>
            <a:ext cx="2151715" cy="333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059" y="3532937"/>
            <a:ext cx="1929829" cy="333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603" y="3532937"/>
            <a:ext cx="1929829" cy="333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38" y="0"/>
            <a:ext cx="2151715" cy="333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745" y="0"/>
            <a:ext cx="2151715" cy="333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052" y="0"/>
            <a:ext cx="1931096" cy="333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778" y="0"/>
            <a:ext cx="2033517" cy="333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693" y="0"/>
            <a:ext cx="2151715" cy="333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9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76" y="156654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Embedding through “Tagging”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958" y="1482217"/>
            <a:ext cx="11763214" cy="3076135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AU" sz="3200" dirty="0" smtClean="0">
                <a:latin typeface="Franklin Gothic Medium" panose="020B0603020102020204" pitchFamily="34" charset="0"/>
              </a:rPr>
              <a:t>Universal Declaration of Human Rights (1948)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AU" sz="2800" dirty="0" smtClean="0">
                <a:latin typeface="Franklin Gothic Medium" panose="020B0603020102020204" pitchFamily="34" charset="0"/>
              </a:rPr>
              <a:t>Year 10 History – Rights and Freedoms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AU" sz="2800" dirty="0" smtClean="0">
                <a:latin typeface="Franklin Gothic Medium" panose="020B0603020102020204" pitchFamily="34" charset="0"/>
              </a:rPr>
              <a:t>Youth for Human Rights posters (order a free kit!)</a:t>
            </a:r>
            <a:endParaRPr lang="en-AU" sz="2800" dirty="0">
              <a:latin typeface="Franklin Gothic Medium" panose="020B0603020102020204" pitchFamily="34" charset="0"/>
            </a:endParaRPr>
          </a:p>
          <a:p>
            <a:pPr marL="457200" lvl="1" indent="0">
              <a:lnSpc>
                <a:spcPct val="100000"/>
              </a:lnSpc>
              <a:buNone/>
            </a:pPr>
            <a:endParaRPr lang="en-AU" sz="28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AU" sz="3200" dirty="0" smtClean="0">
                <a:latin typeface="Franklin Gothic Medium" panose="020B0603020102020204" pitchFamily="34" charset="0"/>
              </a:rPr>
              <a:t>For any contemporary issue you are discussing,</a:t>
            </a:r>
            <a:br>
              <a:rPr lang="en-AU" sz="3200" dirty="0" smtClean="0">
                <a:latin typeface="Franklin Gothic Medium" panose="020B0603020102020204" pitchFamily="34" charset="0"/>
              </a:rPr>
            </a:br>
            <a:r>
              <a:rPr lang="en-AU" sz="3200" dirty="0" smtClean="0">
                <a:latin typeface="Franklin Gothic Medium" panose="020B0603020102020204" pitchFamily="34" charset="0"/>
              </a:rPr>
              <a:t>identify relevant UDHR Article/s or Global Goal.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AU" sz="2000" dirty="0" smtClean="0">
                <a:latin typeface="Franklin Gothic Medium" panose="020B0603020102020204" pitchFamily="34" charset="0"/>
              </a:rPr>
              <a:t>[Global perspective for local issues in Investigations.]</a:t>
            </a:r>
          </a:p>
          <a:p>
            <a:pPr marL="0" indent="0">
              <a:lnSpc>
                <a:spcPct val="100000"/>
              </a:lnSpc>
              <a:buNone/>
            </a:pPr>
            <a:endParaRPr lang="en-AU" sz="3200" dirty="0">
              <a:latin typeface="Franklin Gothic Medium" panose="020B06030201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AU" sz="3200" dirty="0" smtClean="0">
                <a:latin typeface="Franklin Gothic Medium" panose="020B0603020102020204" pitchFamily="34" charset="0"/>
              </a:rPr>
              <a:t>Idea for a further activity from Fiji Museum…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427" y="0"/>
            <a:ext cx="2381573" cy="365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081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3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9" t="7567" r="21959" b="28649"/>
          <a:stretch/>
        </p:blipFill>
        <p:spPr>
          <a:xfrm>
            <a:off x="-1161674" y="0"/>
            <a:ext cx="11244788" cy="7655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7" t="82882" r="42027" b="2703"/>
          <a:stretch/>
        </p:blipFill>
        <p:spPr>
          <a:xfrm>
            <a:off x="5259866" y="-1"/>
            <a:ext cx="6932133" cy="2718487"/>
          </a:xfrm>
          <a:prstGeom prst="rect">
            <a:avLst/>
          </a:prstGeom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5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6776" y="0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Global Networking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6776" y="1198179"/>
            <a:ext cx="4516577" cy="542333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With other students </a:t>
            </a:r>
            <a:r>
              <a:rPr lang="en-AU" dirty="0">
                <a:latin typeface="Franklin Gothic Medium" panose="020B0603020102020204" pitchFamily="34" charset="0"/>
              </a:rPr>
              <a:t>and </a:t>
            </a:r>
            <a:r>
              <a:rPr lang="en-AU" dirty="0" smtClean="0">
                <a:latin typeface="Franklin Gothic Medium" panose="020B0603020102020204" pitchFamily="34" charset="0"/>
              </a:rPr>
              <a:t>educators across the world</a:t>
            </a:r>
          </a:p>
          <a:p>
            <a:pPr>
              <a:lnSpc>
                <a:spcPct val="100000"/>
              </a:lnSpc>
            </a:pPr>
            <a:r>
              <a:rPr lang="en-AU" dirty="0">
                <a:latin typeface="Franklin Gothic Medium" panose="020B0603020102020204" pitchFamily="34" charset="0"/>
                <a:hlinkClick r:id="rId3"/>
              </a:rPr>
              <a:t>http://</a:t>
            </a:r>
            <a:r>
              <a:rPr lang="en-AU" dirty="0" smtClean="0">
                <a:latin typeface="Franklin Gothic Medium" panose="020B0603020102020204" pitchFamily="34" charset="0"/>
                <a:hlinkClick r:id="rId3"/>
              </a:rPr>
              <a:t>worldslargestlesson.globalgoals.org/</a:t>
            </a:r>
            <a:r>
              <a:rPr lang="en-AU" dirty="0">
                <a:latin typeface="Franklin Gothic Medium" panose="020B0603020102020204" pitchFamily="34" charset="0"/>
              </a:rPr>
              <a:t/>
            </a:r>
            <a:br>
              <a:rPr lang="en-AU" dirty="0">
                <a:latin typeface="Franklin Gothic Medium" panose="020B0603020102020204" pitchFamily="34" charset="0"/>
              </a:rPr>
            </a:br>
            <a:r>
              <a:rPr lang="en-AU" dirty="0" smtClean="0">
                <a:latin typeface="Franklin Gothic Medium" panose="020B0603020102020204" pitchFamily="34" charset="0"/>
              </a:rPr>
              <a:t>Online course to share with colleagues</a:t>
            </a:r>
            <a:br>
              <a:rPr lang="en-AU" dirty="0" smtClean="0">
                <a:latin typeface="Franklin Gothic Medium" panose="020B0603020102020204" pitchFamily="34" charset="0"/>
              </a:rPr>
            </a:br>
            <a:r>
              <a:rPr lang="en-AU" dirty="0" smtClean="0">
                <a:latin typeface="Franklin Gothic Medium" panose="020B0603020102020204" pitchFamily="34" charset="0"/>
              </a:rPr>
              <a:t>+ many other resources</a:t>
            </a:r>
          </a:p>
          <a:p>
            <a:pPr>
              <a:lnSpc>
                <a:spcPct val="10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Facebook pages to follow, groups to join:</a:t>
            </a:r>
          </a:p>
          <a:p>
            <a:pPr lvl="1">
              <a:lnSpc>
                <a:spcPct val="10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World’s Largest Lesson</a:t>
            </a:r>
          </a:p>
          <a:p>
            <a:pPr lvl="1">
              <a:lnSpc>
                <a:spcPct val="100000"/>
              </a:lnSpc>
            </a:pPr>
            <a:r>
              <a:rPr lang="en-AU" dirty="0" smtClean="0">
                <a:latin typeface="Franklin Gothic Medium" panose="020B0603020102020204" pitchFamily="34" charset="0"/>
              </a:rPr>
              <a:t>Global Goals for Sustainable Development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44127" y="2361961"/>
            <a:ext cx="6747873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000" b="1" dirty="0" smtClean="0">
                <a:solidFill>
                  <a:srgbClr val="FF0000"/>
                </a:solidFill>
              </a:rPr>
              <a:t>Video</a:t>
            </a:r>
          </a:p>
          <a:p>
            <a:r>
              <a:rPr lang="en-AU" sz="4000" i="1" dirty="0">
                <a:solidFill>
                  <a:srgbClr val="FF0000"/>
                </a:solidFill>
              </a:rPr>
              <a:t>World’s Largest </a:t>
            </a:r>
            <a:r>
              <a:rPr lang="en-AU" sz="4000" i="1" dirty="0" smtClean="0">
                <a:solidFill>
                  <a:srgbClr val="FF0000"/>
                </a:solidFill>
              </a:rPr>
              <a:t>Lesson</a:t>
            </a:r>
          </a:p>
          <a:p>
            <a:r>
              <a:rPr lang="en-AU" sz="4000" i="1" dirty="0" smtClean="0">
                <a:solidFill>
                  <a:srgbClr val="FF0000"/>
                </a:solidFill>
              </a:rPr>
              <a:t>Global </a:t>
            </a:r>
            <a:r>
              <a:rPr lang="en-AU" sz="4000" i="1" dirty="0">
                <a:solidFill>
                  <a:srgbClr val="FF0000"/>
                </a:solidFill>
              </a:rPr>
              <a:t>Slideshow</a:t>
            </a:r>
          </a:p>
          <a:p>
            <a:r>
              <a:rPr lang="en-AU" sz="4000" dirty="0">
                <a:solidFill>
                  <a:srgbClr val="FF0000"/>
                </a:solidFill>
                <a:hlinkClick r:id="rId4"/>
              </a:rPr>
              <a:t>https://</a:t>
            </a:r>
            <a:r>
              <a:rPr lang="en-AU" sz="4000" dirty="0" smtClean="0">
                <a:solidFill>
                  <a:srgbClr val="FF0000"/>
                </a:solidFill>
                <a:hlinkClick r:id="rId4"/>
              </a:rPr>
              <a:t>vimeo.com/176329576</a:t>
            </a:r>
            <a:r>
              <a:rPr lang="en-AU" sz="4000" dirty="0" smtClean="0">
                <a:solidFill>
                  <a:srgbClr val="FF0000"/>
                </a:solidFill>
              </a:rPr>
              <a:t> </a:t>
            </a:r>
            <a:endParaRPr lang="en-AU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46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0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Where to next?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1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007" y="154804"/>
            <a:ext cx="7624916" cy="658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316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246" y="365125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A little about me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4246" y="1825625"/>
            <a:ext cx="6089543" cy="4351338"/>
          </a:xfrm>
        </p:spPr>
        <p:txBody>
          <a:bodyPr>
            <a:normAutofit fontScale="92500"/>
          </a:bodyPr>
          <a:lstStyle/>
          <a:p>
            <a:r>
              <a:rPr lang="en-AU" dirty="0" smtClean="0">
                <a:latin typeface="Franklin Gothic Medium" panose="020B0603020102020204" pitchFamily="34" charset="0"/>
              </a:rPr>
              <a:t>New teacher at Golden Grove High School this year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Was Coordinator, English, HASS &amp; LOTE at Mark Oliphant College last year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Year 12 Society and Culture teacher at MOC from 2014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HTASA committee since 2012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Career change from museum curator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Exhibitions and public history,</a:t>
            </a:r>
            <a:br>
              <a:rPr lang="en-AU" dirty="0" smtClean="0">
                <a:latin typeface="Franklin Gothic Medium" panose="020B0603020102020204" pitchFamily="34" charset="0"/>
              </a:rPr>
            </a:br>
            <a:r>
              <a:rPr lang="en-AU" dirty="0" smtClean="0">
                <a:latin typeface="Franklin Gothic Medium" panose="020B0603020102020204" pitchFamily="34" charset="0"/>
              </a:rPr>
              <a:t>published academic research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25"/>
          <a:stretch/>
        </p:blipFill>
        <p:spPr>
          <a:xfrm>
            <a:off x="6927743" y="1690688"/>
            <a:ext cx="5264258" cy="415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14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760" y="365125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Context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759" y="1690688"/>
            <a:ext cx="11400371" cy="4716463"/>
          </a:xfrm>
        </p:spPr>
        <p:txBody>
          <a:bodyPr>
            <a:normAutofit/>
          </a:bodyPr>
          <a:lstStyle/>
          <a:p>
            <a:r>
              <a:rPr lang="en-AU" dirty="0" smtClean="0">
                <a:latin typeface="Franklin Gothic Medium" panose="020B0603020102020204" pitchFamily="34" charset="0"/>
              </a:rPr>
              <a:t>Year 12 Society and Culture</a:t>
            </a:r>
          </a:p>
          <a:p>
            <a:pPr lvl="1"/>
            <a:r>
              <a:rPr lang="en-AU" dirty="0" smtClean="0">
                <a:latin typeface="Franklin Gothic Medium" panose="020B0603020102020204" pitchFamily="34" charset="0"/>
              </a:rPr>
              <a:t>One of four Folio tasks</a:t>
            </a:r>
            <a:br>
              <a:rPr lang="en-AU" dirty="0" smtClean="0">
                <a:latin typeface="Franklin Gothic Medium" panose="020B0603020102020204" pitchFamily="34" charset="0"/>
              </a:rPr>
            </a:br>
            <a:r>
              <a:rPr lang="en-AU" dirty="0" smtClean="0">
                <a:latin typeface="Franklin Gothic Medium" panose="020B0603020102020204" pitchFamily="34" charset="0"/>
              </a:rPr>
              <a:t>weighted 50% in total</a:t>
            </a:r>
          </a:p>
          <a:p>
            <a:pPr lvl="1"/>
            <a:r>
              <a:rPr lang="en-AU" dirty="0" smtClean="0">
                <a:latin typeface="Franklin Gothic Medium" panose="020B0603020102020204" pitchFamily="34" charset="0"/>
              </a:rPr>
              <a:t>Assessment criteria</a:t>
            </a:r>
            <a:br>
              <a:rPr lang="en-AU" dirty="0" smtClean="0">
                <a:latin typeface="Franklin Gothic Medium" panose="020B0603020102020204" pitchFamily="34" charset="0"/>
              </a:rPr>
            </a:br>
            <a:r>
              <a:rPr lang="en-AU" dirty="0" smtClean="0">
                <a:latin typeface="Franklin Gothic Medium" panose="020B0603020102020204" pitchFamily="34" charset="0"/>
              </a:rPr>
              <a:t>KU2, IA2, EC1, EC2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DECD Category 1 school</a:t>
            </a:r>
          </a:p>
          <a:p>
            <a:pPr lvl="1"/>
            <a:r>
              <a:rPr lang="en-AU" dirty="0" smtClean="0">
                <a:latin typeface="Franklin Gothic Medium" panose="020B0603020102020204" pitchFamily="34" charset="0"/>
              </a:rPr>
              <a:t>Differentiation</a:t>
            </a:r>
            <a:endParaRPr lang="en-AU" dirty="0">
              <a:latin typeface="Franklin Gothic Medium" panose="020B0603020102020204" pitchFamily="34" charset="0"/>
            </a:endParaRPr>
          </a:p>
          <a:p>
            <a:pPr lvl="1"/>
            <a:r>
              <a:rPr lang="en-AU" dirty="0" smtClean="0">
                <a:latin typeface="Franklin Gothic Medium" panose="020B0603020102020204" pitchFamily="34" charset="0"/>
              </a:rPr>
              <a:t>Students include dux aspirant, students aspiring to be first in family to finish high school and/or attend university, VET pathways, EALD, students from a refugee background, Indigenous students, </a:t>
            </a:r>
            <a:r>
              <a:rPr lang="en-AU" dirty="0">
                <a:latin typeface="Franklin Gothic Medium" panose="020B0603020102020204" pitchFamily="34" charset="0"/>
              </a:rPr>
              <a:t>students with intellectual disabilities, low </a:t>
            </a:r>
            <a:r>
              <a:rPr lang="en-AU" dirty="0" smtClean="0">
                <a:latin typeface="Franklin Gothic Medium" panose="020B0603020102020204" pitchFamily="34" charset="0"/>
              </a:rPr>
              <a:t>literacy</a:t>
            </a:r>
          </a:p>
          <a:p>
            <a:pPr lvl="1"/>
            <a:r>
              <a:rPr lang="en-AU" dirty="0" smtClean="0">
                <a:latin typeface="Franklin Gothic Medium" panose="020B0603020102020204" pitchFamily="34" charset="0"/>
              </a:rPr>
              <a:t>Rich discussion with lots of perspectives to share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065" y="791637"/>
            <a:ext cx="6693935" cy="342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95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3582" y="365125"/>
            <a:ext cx="10515600" cy="1325563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What will we get out of this?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582" y="1825626"/>
            <a:ext cx="7295867" cy="4351338"/>
          </a:xfrm>
        </p:spPr>
        <p:txBody>
          <a:bodyPr>
            <a:normAutofit fontScale="92500"/>
          </a:bodyPr>
          <a:lstStyle/>
          <a:p>
            <a:r>
              <a:rPr lang="en-AU" dirty="0">
                <a:latin typeface="Franklin Gothic Medium" panose="020B0603020102020204" pitchFamily="34" charset="0"/>
              </a:rPr>
              <a:t>Hopefully </a:t>
            </a:r>
            <a:r>
              <a:rPr lang="en-AU" dirty="0" smtClean="0">
                <a:latin typeface="Franklin Gothic Medium" panose="020B0603020102020204" pitchFamily="34" charset="0"/>
              </a:rPr>
              <a:t>at least one of the ideas </a:t>
            </a:r>
            <a:r>
              <a:rPr lang="en-AU" dirty="0">
                <a:latin typeface="Franklin Gothic Medium" panose="020B0603020102020204" pitchFamily="34" charset="0"/>
              </a:rPr>
              <a:t>will be adaptable for your </a:t>
            </a:r>
            <a:r>
              <a:rPr lang="en-AU" dirty="0" smtClean="0">
                <a:latin typeface="Franklin Gothic Medium" panose="020B0603020102020204" pitchFamily="34" charset="0"/>
              </a:rPr>
              <a:t>cohort, regardless of age!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Opportunity at end to </a:t>
            </a:r>
            <a:r>
              <a:rPr lang="en-AU" dirty="0">
                <a:latin typeface="Franklin Gothic Medium" panose="020B0603020102020204" pitchFamily="34" charset="0"/>
              </a:rPr>
              <a:t>share ideas on what you’ve already tried and/or how you might adapt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AC and SACE Cross-Curriculum Priority: Sustainability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AC and SACE Capabilities: Ethics, Intercultural Understanding, and more</a:t>
            </a:r>
          </a:p>
          <a:p>
            <a:r>
              <a:rPr lang="en-AU" dirty="0" smtClean="0">
                <a:latin typeface="Franklin Gothic Medium" panose="020B0603020102020204" pitchFamily="34" charset="0"/>
              </a:rPr>
              <a:t>Integration into HASS programs and beyond</a:t>
            </a:r>
            <a:br>
              <a:rPr lang="en-AU" dirty="0" smtClean="0">
                <a:latin typeface="Franklin Gothic Medium" panose="020B0603020102020204" pitchFamily="34" charset="0"/>
              </a:rPr>
            </a:br>
            <a:r>
              <a:rPr lang="en-AU" dirty="0" smtClean="0">
                <a:latin typeface="Franklin Gothic Medium" panose="020B0603020102020204" pitchFamily="34" charset="0"/>
              </a:rPr>
              <a:t>(e.g. “tagging” – more on this later)</a:t>
            </a:r>
            <a:endParaRPr lang="en-AU" dirty="0">
              <a:latin typeface="Franklin Gothic Medium" panose="020B0603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58" t="12890" r="26682" b="3175"/>
          <a:stretch/>
        </p:blipFill>
        <p:spPr>
          <a:xfrm rot="5400000">
            <a:off x="7888221" y="1677300"/>
            <a:ext cx="4290389" cy="431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973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dg grid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30" y="0"/>
            <a:ext cx="3357563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83027" y="144057"/>
            <a:ext cx="2815130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Franklin Gothic Medium" panose="020B0603020102020204" pitchFamily="34" charset="0"/>
                <a:ea typeface="Franklin Gothic Heavy" charset="0"/>
                <a:cs typeface="Franklin Gothic Heavy" charset="0"/>
              </a:rPr>
              <a:t>Millennium</a:t>
            </a:r>
          </a:p>
          <a:p>
            <a:r>
              <a:rPr lang="en-US" sz="3600" dirty="0">
                <a:solidFill>
                  <a:srgbClr val="FF0000"/>
                </a:solidFill>
                <a:latin typeface="Franklin Gothic Medium" panose="020B0603020102020204" pitchFamily="34" charset="0"/>
                <a:ea typeface="Franklin Gothic Heavy" charset="0"/>
                <a:cs typeface="Franklin Gothic Heavy" charset="0"/>
              </a:rPr>
              <a:t>Development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Franklin Gothic Medium" panose="020B0603020102020204" pitchFamily="34" charset="0"/>
                <a:ea typeface="Franklin Gothic Heavy" charset="0"/>
                <a:cs typeface="Franklin Gothic Heavy" charset="0"/>
              </a:rPr>
              <a:t>Goals</a:t>
            </a:r>
          </a:p>
          <a:p>
            <a:endParaRPr lang="en-US" sz="2800" dirty="0" smtClean="0">
              <a:latin typeface="Franklin Gothic Medium" panose="020B0603020102020204" pitchFamily="34" charset="0"/>
              <a:ea typeface="Franklin Gothic Heavy" charset="0"/>
              <a:cs typeface="Franklin Gothic Heavy" charset="0"/>
            </a:endParaRPr>
          </a:p>
          <a:p>
            <a:r>
              <a:rPr lang="en-US" sz="2800" dirty="0" smtClean="0">
                <a:latin typeface="Franklin Gothic Medium" panose="020B0603020102020204" pitchFamily="34" charset="0"/>
                <a:ea typeface="Franklin Gothic Heavy" charset="0"/>
                <a:cs typeface="Franklin Gothic Heavy" charset="0"/>
              </a:rPr>
              <a:t>2000-2015</a:t>
            </a:r>
            <a:endParaRPr lang="en-US" sz="2800" dirty="0">
              <a:latin typeface="Franklin Gothic Medium" panose="020B0603020102020204" pitchFamily="34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5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G_Gri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408" y="0"/>
            <a:ext cx="10421206" cy="80527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97800" y="26128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>
              <a:latin typeface="Franklin Gothic Medium" panose="020B0603020102020204" pitchFamily="34" charset="0"/>
              <a:ea typeface="Franklin Gothic Heavy" charset="0"/>
              <a:cs typeface="Franklin Gothic Heavy" charset="0"/>
            </a:endParaRPr>
          </a:p>
          <a:p>
            <a:r>
              <a:rPr lang="en-US" dirty="0" smtClean="0">
                <a:latin typeface="Franklin Gothic Medium" panose="020B0603020102020204" pitchFamily="34" charset="0"/>
                <a:ea typeface="Franklin Gothic Heavy" charset="0"/>
                <a:cs typeface="Franklin Gothic Heavy" charset="0"/>
              </a:rPr>
              <a:t>Ratified 25</a:t>
            </a:r>
            <a:r>
              <a:rPr lang="en-US" baseline="30000" dirty="0" smtClean="0">
                <a:latin typeface="Franklin Gothic Medium" panose="020B0603020102020204" pitchFamily="34" charset="0"/>
                <a:ea typeface="Franklin Gothic Heavy" charset="0"/>
                <a:cs typeface="Franklin Gothic Heavy" charset="0"/>
              </a:rPr>
              <a:t>th</a:t>
            </a:r>
            <a:r>
              <a:rPr lang="en-US" dirty="0" smtClean="0">
                <a:latin typeface="Franklin Gothic Medium" panose="020B0603020102020204" pitchFamily="34" charset="0"/>
                <a:ea typeface="Franklin Gothic Heavy" charset="0"/>
                <a:cs typeface="Franklin Gothic Heavy" charset="0"/>
              </a:rPr>
              <a:t> September 2015</a:t>
            </a:r>
          </a:p>
          <a:p>
            <a:r>
              <a:rPr lang="en-US" dirty="0" smtClean="0">
                <a:latin typeface="Franklin Gothic Medium" panose="020B0603020102020204" pitchFamily="34" charset="0"/>
                <a:ea typeface="Franklin Gothic Heavy" charset="0"/>
                <a:cs typeface="Franklin Gothic Heavy" charset="0"/>
              </a:rPr>
              <a:t>2015-2030</a:t>
            </a:r>
            <a:endParaRPr lang="en-US" dirty="0">
              <a:latin typeface="Franklin Gothic Medium" panose="020B0603020102020204" pitchFamily="34" charset="0"/>
              <a:ea typeface="Franklin Gothic Heavy" charset="0"/>
              <a:cs typeface="Franklin Gothic Heavy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8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6489" y="122110"/>
            <a:ext cx="3021271" cy="2014780"/>
          </a:xfrm>
        </p:spPr>
        <p:txBody>
          <a:bodyPr/>
          <a:lstStyle/>
          <a:p>
            <a:r>
              <a:rPr lang="en-AU" dirty="0" smtClean="0">
                <a:solidFill>
                  <a:srgbClr val="FF0000"/>
                </a:solidFill>
                <a:latin typeface="Franklin Gothic Medium" panose="020B0603020102020204" pitchFamily="34" charset="0"/>
              </a:rPr>
              <a:t>Good news but still work to do</a:t>
            </a:r>
            <a:endParaRPr lang="en-AU" dirty="0">
              <a:solidFill>
                <a:srgbClr val="FF0000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206" y="0"/>
            <a:ext cx="3025378" cy="234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584" y="0"/>
            <a:ext cx="3021330" cy="234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223" y="2259000"/>
            <a:ext cx="3030493" cy="23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460" y="2259000"/>
            <a:ext cx="3019849" cy="23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29" y="2259000"/>
            <a:ext cx="3027185" cy="234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489" y="4518000"/>
            <a:ext cx="3030493" cy="234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952" y="4518000"/>
            <a:ext cx="3023885" cy="23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29" y="4518000"/>
            <a:ext cx="3030494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83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77439" y="2286000"/>
            <a:ext cx="725564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400" b="1" dirty="0" smtClean="0">
                <a:solidFill>
                  <a:srgbClr val="FF0000"/>
                </a:solidFill>
              </a:rPr>
              <a:t>Video</a:t>
            </a:r>
          </a:p>
          <a:p>
            <a:r>
              <a:rPr lang="en-AU" sz="4400" i="1" dirty="0" smtClean="0">
                <a:solidFill>
                  <a:srgbClr val="FF0000"/>
                </a:solidFill>
              </a:rPr>
              <a:t>No Point Going Halfway</a:t>
            </a:r>
          </a:p>
          <a:p>
            <a:r>
              <a:rPr lang="en-AU" sz="4400" dirty="0">
                <a:solidFill>
                  <a:srgbClr val="FF0000"/>
                </a:solidFill>
                <a:hlinkClick r:id="rId3"/>
              </a:rPr>
              <a:t>https://</a:t>
            </a:r>
            <a:r>
              <a:rPr lang="en-AU" sz="4400" dirty="0" smtClean="0">
                <a:solidFill>
                  <a:srgbClr val="FF0000"/>
                </a:solidFill>
                <a:hlinkClick r:id="rId3"/>
              </a:rPr>
              <a:t>youtu.be/DdLqiTvFwJk</a:t>
            </a:r>
            <a:r>
              <a:rPr lang="en-AU" sz="4400" dirty="0" smtClean="0">
                <a:solidFill>
                  <a:srgbClr val="FF0000"/>
                </a:solidFill>
              </a:rPr>
              <a:t> </a:t>
            </a:r>
            <a:endParaRPr lang="en-A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46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732</TotalTime>
  <Words>363</Words>
  <Application>Microsoft Office PowerPoint</Application>
  <PresentationFormat>Widescreen</PresentationFormat>
  <Paragraphs>138</Paragraphs>
  <Slides>27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Franklin Gothic Book</vt:lpstr>
      <vt:lpstr>Franklin Gothic Heavy</vt:lpstr>
      <vt:lpstr>Franklin Gothic Medium</vt:lpstr>
      <vt:lpstr>Office Theme</vt:lpstr>
      <vt:lpstr>PowerPoint Presentation</vt:lpstr>
      <vt:lpstr>First, about you!</vt:lpstr>
      <vt:lpstr>A little about me</vt:lpstr>
      <vt:lpstr>Context</vt:lpstr>
      <vt:lpstr>What will we get out of this?</vt:lpstr>
      <vt:lpstr>PowerPoint Presentation</vt:lpstr>
      <vt:lpstr>PowerPoint Presentation</vt:lpstr>
      <vt:lpstr>Good news but still work to do</vt:lpstr>
      <vt:lpstr>PowerPoint Presentation</vt:lpstr>
      <vt:lpstr>Looking forward, looking back</vt:lpstr>
      <vt:lpstr>Ranking</vt:lpstr>
      <vt:lpstr>PowerPoint Presentation</vt:lpstr>
      <vt:lpstr>World’s Largest Lesson begins</vt:lpstr>
      <vt:lpstr>PowerPoint Presentation</vt:lpstr>
      <vt:lpstr>PowerPoint Presentation</vt:lpstr>
      <vt:lpstr>PowerPoint Presentation</vt:lpstr>
      <vt:lpstr>Phase 1 – Raising Awareness</vt:lpstr>
      <vt:lpstr>PowerPoint Presentation</vt:lpstr>
      <vt:lpstr>Phase 2 – Taking Action</vt:lpstr>
      <vt:lpstr>PowerPoint Presentation</vt:lpstr>
      <vt:lpstr>PowerPoint Presentation</vt:lpstr>
      <vt:lpstr>Embedding through “Tagging”</vt:lpstr>
      <vt:lpstr>PowerPoint Presentation</vt:lpstr>
      <vt:lpstr>PowerPoint Presentation</vt:lpstr>
      <vt:lpstr>Global Networking</vt:lpstr>
      <vt:lpstr>Where to next?</vt:lpstr>
      <vt:lpstr>PowerPoint Presentation</vt:lpstr>
    </vt:vector>
  </TitlesOfParts>
  <Company>OnePlus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World’s Largest Lesson</dc:title>
  <dc:creator>Elspeth Grant</dc:creator>
  <cp:lastModifiedBy>%username%</cp:lastModifiedBy>
  <cp:revision>86</cp:revision>
  <dcterms:created xsi:type="dcterms:W3CDTF">2018-01-23T00:07:51Z</dcterms:created>
  <dcterms:modified xsi:type="dcterms:W3CDTF">2018-02-24T08:30:43Z</dcterms:modified>
</cp:coreProperties>
</file>